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8" r:id="rId7"/>
    <p:sldId id="270" r:id="rId8"/>
    <p:sldId id="269" r:id="rId9"/>
    <p:sldId id="261" r:id="rId10"/>
    <p:sldId id="262" r:id="rId11"/>
    <p:sldId id="271" r:id="rId12"/>
    <p:sldId id="263" r:id="rId13"/>
    <p:sldId id="264" r:id="rId14"/>
    <p:sldId id="266" r:id="rId15"/>
    <p:sldId id="265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854"/>
    <p:restoredTop sz="95833"/>
  </p:normalViewPr>
  <p:slideViewPr>
    <p:cSldViewPr snapToGrid="0" snapToObjects="1">
      <p:cViewPr varScale="1">
        <p:scale>
          <a:sx n="107" d="100"/>
          <a:sy n="107" d="100"/>
        </p:scale>
        <p:origin x="1632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36B5A-5A46-744B-AA25-04202CAAD1F1}" type="datetimeFigureOut">
              <a:rPr lang="en-US" smtClean="0"/>
              <a:t>1/7/21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AED6F-97C8-F04D-B9A2-76865C388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23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AED6F-97C8-F04D-B9A2-76865C3883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29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AED6F-97C8-F04D-B9A2-76865C3883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22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15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1/7/21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35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1/7/21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12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1/7/21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6780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1/7/21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82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1/7/21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30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1/7/21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88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61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1/7/21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11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047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46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19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1/7/21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48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1/7/21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8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1/7/21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24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909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09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6683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transplantbenefit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fclif.com/scientific-activity/score-calculators/clif-c-ad" TargetMode="External"/><Relationship Id="rId2" Type="http://schemas.openxmlformats.org/officeDocument/2006/relationships/hyperlink" Target="https://www.efclif.com/scientific-activity/score-calculators/clif-c-acl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77762-D689-8B4B-9123-7C623B7F50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Allocation systems in liver transplantation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480D89-E177-5640-B3A9-7EA72ADF2F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Farzad </a:t>
            </a:r>
            <a:r>
              <a:rPr lang="en-US" dirty="0" err="1"/>
              <a:t>Kakaei</a:t>
            </a:r>
            <a:r>
              <a:rPr lang="en-US" dirty="0"/>
              <a:t>, MD, Associate professor of surgery, Tabriz University of medical sciences, Tabriz, Iran</a:t>
            </a:r>
          </a:p>
        </p:txBody>
      </p:sp>
    </p:spTree>
    <p:extLst>
      <p:ext uri="{BB962C8B-B14F-4D97-AF65-F5344CB8AC3E}">
        <p14:creationId xmlns:p14="http://schemas.microsoft.com/office/powerpoint/2010/main" val="2201306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98AD8-9AC8-284C-9BBB-61568DE6C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MELD-Na or UKELD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C7BA2-4E8C-6546-95D7-39BDD9082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52" y="2066306"/>
            <a:ext cx="11899075" cy="4417621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/>
              <a:t>UKELD </a:t>
            </a:r>
            <a:r>
              <a:rPr lang="en-US" sz="2800" dirty="0"/>
              <a:t>= 5 </a:t>
            </a:r>
            <a:r>
              <a:rPr lang="en-US" sz="2800" b="1" dirty="0"/>
              <a:t>x </a:t>
            </a:r>
            <a:r>
              <a:rPr lang="en-US" sz="2800" dirty="0"/>
              <a:t>((1.5 x Ln(INR)) </a:t>
            </a:r>
            <a:r>
              <a:rPr lang="en-US" sz="2800" b="1" dirty="0"/>
              <a:t>+ </a:t>
            </a:r>
            <a:r>
              <a:rPr lang="en-US" sz="2800" dirty="0"/>
              <a:t>(0.3 </a:t>
            </a:r>
            <a:r>
              <a:rPr lang="en-US" sz="2800" b="1" dirty="0"/>
              <a:t>x </a:t>
            </a:r>
            <a:r>
              <a:rPr lang="en-US" sz="2800" dirty="0"/>
              <a:t>Ln(creatinine </a:t>
            </a:r>
            <a:r>
              <a:rPr lang="el-GR" sz="2800" dirty="0"/>
              <a:t>μ</a:t>
            </a:r>
            <a:r>
              <a:rPr lang="en-US" sz="2800" dirty="0" err="1"/>
              <a:t>mol</a:t>
            </a:r>
            <a:r>
              <a:rPr lang="en-US" sz="2800" dirty="0"/>
              <a:t>/L)) </a:t>
            </a:r>
            <a:r>
              <a:rPr lang="en-US" sz="2800" b="1" dirty="0"/>
              <a:t>+ </a:t>
            </a:r>
            <a:r>
              <a:rPr lang="en-US" sz="2800" dirty="0"/>
              <a:t>(0.6 x Ln(bilirubin </a:t>
            </a:r>
            <a:r>
              <a:rPr lang="el-GR" sz="2800" dirty="0"/>
              <a:t>μ</a:t>
            </a:r>
            <a:r>
              <a:rPr lang="en-US" sz="2800" dirty="0" err="1"/>
              <a:t>mol</a:t>
            </a:r>
            <a:r>
              <a:rPr lang="en-US" sz="2800" dirty="0"/>
              <a:t>/L)) </a:t>
            </a:r>
            <a:r>
              <a:rPr lang="en-US" sz="2800" b="1" dirty="0"/>
              <a:t>– </a:t>
            </a:r>
            <a:r>
              <a:rPr lang="en-US" sz="2800" dirty="0"/>
              <a:t>(13 x LN(Na+)) </a:t>
            </a:r>
            <a:r>
              <a:rPr lang="en-US" sz="2800" b="1" dirty="0"/>
              <a:t>+ </a:t>
            </a:r>
            <a:r>
              <a:rPr lang="en-US" sz="2800" dirty="0"/>
              <a:t>70) </a:t>
            </a:r>
          </a:p>
          <a:p>
            <a:pPr algn="just"/>
            <a:r>
              <a:rPr lang="en-US" sz="2800" b="1" dirty="0"/>
              <a:t>MELD </a:t>
            </a:r>
            <a:r>
              <a:rPr lang="en-US" sz="2800" dirty="0"/>
              <a:t>= 3.8 </a:t>
            </a:r>
            <a:r>
              <a:rPr lang="en-US" sz="2800" b="1" dirty="0"/>
              <a:t>x </a:t>
            </a:r>
            <a:r>
              <a:rPr lang="en-US" sz="2800" dirty="0"/>
              <a:t>Ln(bilirubin mg/</a:t>
            </a:r>
            <a:r>
              <a:rPr lang="en-US" sz="2800" dirty="0" err="1"/>
              <a:t>dL</a:t>
            </a:r>
            <a:r>
              <a:rPr lang="en-US" sz="2800" dirty="0"/>
              <a:t>) </a:t>
            </a:r>
            <a:r>
              <a:rPr lang="en-US" sz="2800" b="1" dirty="0"/>
              <a:t>+ </a:t>
            </a:r>
            <a:r>
              <a:rPr lang="en-US" sz="2800" dirty="0"/>
              <a:t>11.2 x Ln(INR) </a:t>
            </a:r>
            <a:r>
              <a:rPr lang="en-US" sz="2800" b="1" dirty="0"/>
              <a:t>+ </a:t>
            </a:r>
            <a:r>
              <a:rPr lang="en-US" sz="2800" dirty="0"/>
              <a:t>9.6 Ln(creatinine mg/</a:t>
            </a:r>
            <a:r>
              <a:rPr lang="en-US" sz="2800" dirty="0" err="1"/>
              <a:t>dL</a:t>
            </a:r>
            <a:r>
              <a:rPr lang="en-US" sz="2800" dirty="0"/>
              <a:t>) </a:t>
            </a:r>
          </a:p>
          <a:p>
            <a:pPr algn="just"/>
            <a:r>
              <a:rPr lang="en-US" sz="2800" dirty="0"/>
              <a:t>Listing by MELD&gt;=18 or UKELD &gt;=49</a:t>
            </a:r>
          </a:p>
          <a:p>
            <a:pPr algn="just"/>
            <a:r>
              <a:rPr lang="en-US" sz="2800" dirty="0"/>
              <a:t>Within any DONOR SERVICE AREA, </a:t>
            </a:r>
          </a:p>
          <a:p>
            <a:pPr lvl="1" algn="just"/>
            <a:r>
              <a:rPr lang="en-US" sz="2400" dirty="0"/>
              <a:t>First allocated by the highest MELD </a:t>
            </a:r>
          </a:p>
          <a:p>
            <a:pPr lvl="1" algn="just"/>
            <a:r>
              <a:rPr lang="en-US" sz="2400" dirty="0"/>
              <a:t>If two or more candidates have the same score, the liver is allocated to the candidate with the most waiting time. </a:t>
            </a:r>
          </a:p>
          <a:p>
            <a:pPr lvl="1" algn="just"/>
            <a:r>
              <a:rPr lang="en-US" sz="2400" dirty="0"/>
              <a:t>MELD allocation does not apply to status 1A or 1B candidates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989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EF4C-2DAE-0647-A35D-62D1A38A1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MELD 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C376C-6C1C-3143-B6E8-57353D0B6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61309"/>
            <a:ext cx="9613861" cy="4227616"/>
          </a:xfrm>
        </p:spPr>
        <p:txBody>
          <a:bodyPr>
            <a:normAutofit/>
          </a:bodyPr>
          <a:lstStyle/>
          <a:p>
            <a:r>
              <a:rPr lang="en-US" dirty="0"/>
              <a:t>UNOS STATUS 1 (acute hepatic failure)</a:t>
            </a:r>
          </a:p>
          <a:p>
            <a:r>
              <a:rPr lang="en-US" dirty="0"/>
              <a:t>HCC</a:t>
            </a:r>
          </a:p>
          <a:p>
            <a:r>
              <a:rPr lang="en-US" dirty="0"/>
              <a:t>HEPATOPULMONARY SYNDROME (PaO2&lt;60 with a confirmed shunt)</a:t>
            </a:r>
          </a:p>
          <a:p>
            <a:r>
              <a:rPr lang="en-US" dirty="0"/>
              <a:t>PORTOPULMONARY SYNDROME (25&lt;PAP&lt;35 mmHg)</a:t>
            </a:r>
          </a:p>
          <a:p>
            <a:r>
              <a:rPr lang="en-US" dirty="0"/>
              <a:t>CYSTIC FIBROSIS</a:t>
            </a:r>
          </a:p>
          <a:p>
            <a:r>
              <a:rPr lang="en-US" dirty="0"/>
              <a:t>FAMILIAL AMYLOID SYNDROME</a:t>
            </a:r>
          </a:p>
          <a:p>
            <a:r>
              <a:rPr lang="en-US" dirty="0"/>
              <a:t>PRIMARY HYPEROXALURIA</a:t>
            </a:r>
          </a:p>
          <a:p>
            <a:r>
              <a:rPr lang="en-US" dirty="0"/>
              <a:t>HILAR CHOLANGIOCARCINOMA</a:t>
            </a:r>
          </a:p>
          <a:p>
            <a:r>
              <a:rPr lang="en-US" dirty="0"/>
              <a:t>FAMILIAL HYPERCHOLESTROLEMIA, Polycystic liver disease, … (?)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00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59E1E-1ECA-754E-AAE4-7826E32B0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UK status prior to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5CEA3-942E-9C46-9E4A-C1BCB2529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35179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Allocation on a regional basis</a:t>
            </a:r>
          </a:p>
          <a:p>
            <a:pPr lvl="1"/>
            <a:r>
              <a:rPr lang="en-US" sz="2400" dirty="0"/>
              <a:t>Priority given to the transplant center assigned to a designated organ recovery zone. </a:t>
            </a:r>
          </a:p>
          <a:p>
            <a:pPr lvl="1"/>
            <a:r>
              <a:rPr lang="en-US" sz="2400" dirty="0"/>
              <a:t>Individual waiting list </a:t>
            </a:r>
          </a:p>
          <a:p>
            <a:pPr lvl="1"/>
            <a:r>
              <a:rPr lang="en-US" sz="2400" dirty="0"/>
              <a:t>Compatibility (size and blood group) </a:t>
            </a:r>
          </a:p>
          <a:p>
            <a:pPr lvl="1"/>
            <a:r>
              <a:rPr lang="en-US" sz="2400" dirty="0"/>
              <a:t>UKELD</a:t>
            </a:r>
          </a:p>
          <a:p>
            <a:r>
              <a:rPr lang="en-US" sz="2800" dirty="0"/>
              <a:t>Logistical benefits </a:t>
            </a:r>
          </a:p>
          <a:p>
            <a:r>
              <a:rPr lang="en-US" sz="2800" dirty="0"/>
              <a:t>Minimizing graft cold ischemic time, </a:t>
            </a:r>
          </a:p>
          <a:p>
            <a:r>
              <a:rPr lang="en-US" sz="2800" b="1" u="sng" dirty="0">
                <a:solidFill>
                  <a:srgbClr val="FFFF00"/>
                </a:solidFill>
              </a:rPr>
              <a:t>Perpetuate some ongoing geographical inequity in organ allocation.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090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B8F12-2E7B-C54B-93A0-EA1FC56A4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UK status after 2018 Transplant Benefit Score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C0BDB-78C0-A74D-843D-A4E4FAD84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https://transplantbenefit.org/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83F328-016F-CA42-AAC2-C4F9BBFFD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777" y="2897579"/>
            <a:ext cx="10782794" cy="3541317"/>
          </a:xfrm>
          <a:prstGeom prst="rect">
            <a:avLst/>
          </a:prstGeom>
          <a:effectLst>
            <a:glow rad="15240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schemeClr val="bg1">
                <a:alpha val="40000"/>
              </a:scheme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506876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2347B-33B7-BB43-A4CA-88A39B24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European calculators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5BA58-E9DE-FB4B-9ED4-38E5C52EC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https://www.efclif.com/scientific-activity/score-calculators/clif-c-aclf</a:t>
            </a:r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www.efclif.com</a:t>
            </a:r>
            <a:r>
              <a:rPr lang="en-US" dirty="0">
                <a:hlinkClick r:id="rId3"/>
              </a:rPr>
              <a:t>/scientific-activity/score-calculators/</a:t>
            </a:r>
            <a:r>
              <a:rPr lang="en-US" dirty="0" err="1">
                <a:hlinkClick r:id="rId3"/>
              </a:rPr>
              <a:t>clif</a:t>
            </a:r>
            <a:r>
              <a:rPr lang="en-US" dirty="0">
                <a:hlinkClick r:id="rId3"/>
              </a:rPr>
              <a:t>-c-ad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39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EF373-EE27-BC4C-840D-BBA775657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future of liver allocation?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59E79-9959-1340-8A2C-81BC9915B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different way of modelling (artificial intelligence) </a:t>
            </a:r>
          </a:p>
          <a:p>
            <a:r>
              <a:rPr lang="en-US" dirty="0"/>
              <a:t>Consider the use of expanded criteria grafts (DCD, Normothermic regional perfusion and ex-situ liver perfusion) </a:t>
            </a:r>
          </a:p>
          <a:p>
            <a:r>
              <a:rPr lang="en-US" dirty="0"/>
              <a:t>Allow for expansion of recipient selection criteria (colorectal metastasis, HCC beyond Milan criteria, cholangiocarcinoma)  </a:t>
            </a:r>
          </a:p>
          <a:p>
            <a:r>
              <a:rPr lang="en-US" dirty="0"/>
              <a:t>Interaction with living donor transplantation </a:t>
            </a:r>
          </a:p>
          <a:p>
            <a:r>
              <a:rPr lang="en-US" dirty="0"/>
              <a:t>Going beyond traditional outcomes – quality of life measures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01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7F70B-F3BB-4045-A448-6A809C4B6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fa-IR" dirty="0"/>
              <a:t>مشکلات ما که باید هر چه زودتر حل شوند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BE4D4-B32D-EB4A-8F43-924F9CD75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54431"/>
            <a:ext cx="11206879" cy="4643252"/>
          </a:xfrm>
        </p:spPr>
        <p:txBody>
          <a:bodyPr>
            <a:normAutofit fontScale="85000" lnSpcReduction="20000"/>
          </a:bodyPr>
          <a:lstStyle/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dirty="0"/>
              <a:t>افزایش تعداد مراکز پیوند  و نیاز به تعریف </a:t>
            </a:r>
            <a:r>
              <a:rPr lang="en-US" dirty="0"/>
              <a:t>DONOR SERVICE AREA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dirty="0"/>
              <a:t>نیاز به تعریف مدیریت واحد در زمان تصمیم گیری های چالش برانگیز بر مبنای تجربه مراکز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dirty="0"/>
              <a:t>کاهش شدید تعداد بیماران مرگ مغزی به دلیل شرایط </a:t>
            </a:r>
            <a:r>
              <a:rPr lang="fa-IR" dirty="0" err="1"/>
              <a:t>کرونا</a:t>
            </a:r>
            <a:endParaRPr lang="fa-IR" dirty="0"/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dirty="0"/>
              <a:t>اختلاف نتایج مراکز پیوند برحسب تجربه گروه پیوند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dirty="0"/>
              <a:t>فاصله زیاد برای انتقال عضو و عدم وجود سیستم هوایی اختصاصی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dirty="0"/>
              <a:t>عدم تمکین مراکز در ارسال بیمار مرگ مغزی 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dirty="0"/>
              <a:t>عدم وجود مدیریت واحد در تصمیم گیری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dirty="0"/>
              <a:t>عدم تمکین مراکز مختلف در تصمیم گیری 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dirty="0"/>
              <a:t>عدم تمکین تیم های پیوند کلیه٬ ریه و قلب از تیم پیوند کبد 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dirty="0"/>
              <a:t>عدم ثبت دقیق اطلاعات مراکز مختلف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dirty="0"/>
              <a:t>عدم دسترسی به مدیریت واحد در شرایط اورژانسی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dirty="0"/>
              <a:t>توزیع جغرافیایی بیماران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dirty="0"/>
              <a:t>افزایش شدید موارد نارسایی حاد کبد به دلیل مصرف داروهای گیاهی و طب سنتی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35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E9107-C31E-484B-BCA0-B30727199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D181E-B084-B84B-A411-B9B0DD017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13936"/>
            <a:ext cx="9613861" cy="4422036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Approaches to the problem of graft scarcity, </a:t>
            </a:r>
          </a:p>
          <a:p>
            <a:pPr lvl="1"/>
            <a:r>
              <a:rPr lang="en-US" dirty="0"/>
              <a:t>Increasing donor pool (living, brain death, cardiac death) </a:t>
            </a:r>
          </a:p>
          <a:p>
            <a:pPr lvl="1"/>
            <a:r>
              <a:rPr lang="en-US" dirty="0"/>
              <a:t>Improving alternative treatments for liver diseases and hepatocellular cancer.</a:t>
            </a:r>
          </a:p>
          <a:p>
            <a:pPr lvl="1"/>
            <a:r>
              <a:rPr lang="en-US" dirty="0"/>
              <a:t>Liver allocation policies </a:t>
            </a:r>
          </a:p>
          <a:p>
            <a:pPr algn="l"/>
            <a:r>
              <a:rPr lang="en-US" dirty="0"/>
              <a:t>The goal of all allocation systems :the best possible outcomes for the waiting list </a:t>
            </a:r>
          </a:p>
          <a:p>
            <a:pPr algn="l"/>
            <a:r>
              <a:rPr lang="en-US" dirty="0"/>
              <a:t>We need for change in our policy because of :</a:t>
            </a:r>
          </a:p>
          <a:p>
            <a:pPr lvl="1"/>
            <a:r>
              <a:rPr lang="en-US" dirty="0"/>
              <a:t>Changes in the etiology of cirrhosis over time </a:t>
            </a:r>
          </a:p>
          <a:p>
            <a:pPr lvl="1"/>
            <a:r>
              <a:rPr lang="en-US" dirty="0"/>
              <a:t>Recent expansion of indications for liver transplantation (including cholangiocarcinoma and colorectal liver metastases) </a:t>
            </a:r>
          </a:p>
          <a:p>
            <a:pPr lvl="1"/>
            <a:r>
              <a:rPr lang="en-US" dirty="0"/>
              <a:t>Geopolitical and social environments</a:t>
            </a:r>
          </a:p>
          <a:p>
            <a:pPr lvl="1"/>
            <a:r>
              <a:rPr lang="en-US" dirty="0"/>
              <a:t>Expansion of liver transplant centers</a:t>
            </a:r>
          </a:p>
        </p:txBody>
      </p:sp>
    </p:spTree>
    <p:extLst>
      <p:ext uri="{BB962C8B-B14F-4D97-AF65-F5344CB8AC3E}">
        <p14:creationId xmlns:p14="http://schemas.microsoft.com/office/powerpoint/2010/main" val="3360677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E548D-DDC8-FE45-835B-F22D6D5EE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4FED9-42E4-A741-9BA0-6303E61E5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63098"/>
            <a:ext cx="9613861" cy="44540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Procurement and allocation of donor organs was performed locally by individual hospital-based teams in the early era of liver transplantation </a:t>
            </a:r>
          </a:p>
          <a:p>
            <a:r>
              <a:rPr lang="en-US" dirty="0"/>
              <a:t>Reducing the mortality rate to less than 10% by 1984 results in a series of high profile controversial transplants with accusations of bias, arbitrary decision-making and manipulation of transplant waiting lists in return for financial donations</a:t>
            </a:r>
          </a:p>
          <a:p>
            <a:r>
              <a:rPr lang="en-US" dirty="0"/>
              <a:t>National Organ Transplant Act in 1984 (criminalizing financial compensation for donor organs).</a:t>
            </a:r>
          </a:p>
          <a:p>
            <a:r>
              <a:rPr lang="en-US" dirty="0"/>
              <a:t>Regional networks for organ procurement and distribution were established with the aim of transferring the responsibility for organ allocation from individual physicians to evidence-based, objective and transparent algorithms based primarily on clinical need</a:t>
            </a:r>
          </a:p>
          <a:p>
            <a:r>
              <a:rPr lang="en-US" dirty="0"/>
              <a:t>Similar fundamental principles were subsequently adopted by all countries and </a:t>
            </a:r>
            <a:r>
              <a:rPr lang="en-US" dirty="0" err="1"/>
              <a:t>centres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7024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AA1F1-2878-BB46-A37F-471AEB736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organ allocation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573E17-D858-C94B-9F6E-905D80D2E1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634" y="2161308"/>
            <a:ext cx="11186556" cy="445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3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B7A50-8EFB-E349-B926-870CFCD04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liver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05D74-1816-014A-8DF3-6E0B08857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85060"/>
            <a:ext cx="11183128" cy="433449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Before 1997 :</a:t>
            </a:r>
            <a:r>
              <a:rPr lang="en-US" sz="3400" dirty="0"/>
              <a:t>Center based, based on surrogate markers of clinical need, such as waiting </a:t>
            </a:r>
            <a:r>
              <a:rPr lang="en-US" sz="3000" dirty="0"/>
              <a:t>time and patient location (intensive care, hospitalized, ambulatory).</a:t>
            </a:r>
          </a:p>
          <a:p>
            <a:pPr lvl="1"/>
            <a:r>
              <a:rPr lang="en-US" dirty="0"/>
              <a:t>candidates could be listed earlier than necessary </a:t>
            </a:r>
          </a:p>
          <a:p>
            <a:pPr lvl="1"/>
            <a:r>
              <a:rPr lang="en-US" dirty="0"/>
              <a:t>simply be hospitalized to obtain more points. </a:t>
            </a:r>
            <a:endParaRPr lang="en-US" sz="2800" dirty="0"/>
          </a:p>
          <a:p>
            <a:r>
              <a:rPr lang="en-US" sz="3400" dirty="0"/>
              <a:t>1997: UNOS </a:t>
            </a:r>
            <a:r>
              <a:rPr lang="en-US" sz="3400" dirty="0" err="1"/>
              <a:t>satus</a:t>
            </a:r>
            <a:r>
              <a:rPr lang="en-US" sz="3400" dirty="0"/>
              <a:t> Category based on Child-Turcotte- Pugh (CTP) {ascites, encephalopathy, BR, Alb, PT} have several limitations:</a:t>
            </a:r>
          </a:p>
          <a:p>
            <a:pPr lvl="1"/>
            <a:r>
              <a:rPr lang="en-US" sz="2300" dirty="0"/>
              <a:t>Assessments of encephalopathy and ascites are considerably subjective.</a:t>
            </a:r>
          </a:p>
          <a:p>
            <a:pPr lvl="1"/>
            <a:r>
              <a:rPr lang="en-US" sz="2300" dirty="0"/>
              <a:t>It fails to consider renal function as a prognostic variable, </a:t>
            </a:r>
          </a:p>
          <a:p>
            <a:pPr lvl="1"/>
            <a:r>
              <a:rPr lang="en-US" sz="2300" dirty="0"/>
              <a:t>It does not discriminate between patients who have high bilirubin or low albumin below 28 g/dl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489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0F3448-9AA9-4741-9337-971D2D8E898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415925"/>
            <a:ext cx="9594850" cy="600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5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1AE73C-F240-5E41-AF99-E5BD36E84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344383"/>
            <a:ext cx="9048997" cy="629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72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8BE65-2EF2-0B41-A7A0-B01C89A23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Rule (1999)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6DD7E-5CE5-1246-8D6E-B1E4001D3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158930"/>
          </a:xfrm>
        </p:spPr>
        <p:txBody>
          <a:bodyPr/>
          <a:lstStyle/>
          <a:p>
            <a:r>
              <a:rPr lang="en-US" sz="3200" dirty="0"/>
              <a:t>Principles of organ allocation should be based on objective criteria of medical urgency, rather than waiting time </a:t>
            </a:r>
          </a:p>
          <a:p>
            <a:pPr lvl="1"/>
            <a:r>
              <a:rPr lang="en-US" sz="2800" dirty="0"/>
              <a:t>“more accessible, equitable and efficient allocation of organs” </a:t>
            </a:r>
          </a:p>
          <a:p>
            <a:pPr lvl="1"/>
            <a:r>
              <a:rPr lang="en-US" sz="2800" dirty="0"/>
              <a:t>“minimal suitability criteria for transplant candidates” </a:t>
            </a:r>
          </a:p>
          <a:p>
            <a:pPr lvl="1"/>
            <a:r>
              <a:rPr lang="en-US" sz="2800" dirty="0"/>
              <a:t>“distribution of organs over as broad a geographical range as possible.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781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163FD-2022-4E48-96E2-6A17269EF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MELD era</a:t>
            </a:r>
            <a:r>
              <a:rPr lang="fa-IR" dirty="0"/>
              <a:t> </a:t>
            </a:r>
            <a:r>
              <a:rPr lang="en-US" dirty="0"/>
              <a:t>(February 2002)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EEF78-6519-A54E-916D-77D196915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90057"/>
            <a:ext cx="11111876" cy="4607626"/>
          </a:xfrm>
        </p:spPr>
        <p:txBody>
          <a:bodyPr>
            <a:normAutofit/>
          </a:bodyPr>
          <a:lstStyle/>
          <a:p>
            <a:r>
              <a:rPr lang="en-US" dirty="0"/>
              <a:t>Initially developed for survival prediction after TIPS. </a:t>
            </a:r>
          </a:p>
          <a:p>
            <a:r>
              <a:rPr lang="en-US" dirty="0"/>
              <a:t>Based on bilirubin, creatinine and INR</a:t>
            </a:r>
          </a:p>
          <a:p>
            <a:r>
              <a:rPr lang="en-US" dirty="0"/>
              <a:t>Introduced to the US in 2002 and used by many countries since. </a:t>
            </a:r>
          </a:p>
          <a:p>
            <a:pPr lvl="1"/>
            <a:r>
              <a:rPr lang="en-US" dirty="0"/>
              <a:t>Reduction in waiting list mortality </a:t>
            </a:r>
          </a:p>
          <a:p>
            <a:pPr lvl="1"/>
            <a:r>
              <a:rPr lang="en-US" dirty="0"/>
              <a:t>small overall increase in early post-transplant mortality </a:t>
            </a:r>
          </a:p>
          <a:p>
            <a:pPr lvl="1"/>
            <a:r>
              <a:rPr lang="en-US" dirty="0"/>
              <a:t>Failure to account for elevations in INR and creatinine for reasons other than liver disease or inaccurate laboratory results </a:t>
            </a:r>
          </a:p>
          <a:p>
            <a:pPr lvl="1"/>
            <a:r>
              <a:rPr lang="en-US" dirty="0"/>
              <a:t>Failure to include other problems such as pruritus, ascites, GIB, HCC, polycystic liver disease, </a:t>
            </a:r>
            <a:r>
              <a:rPr lang="en-US" dirty="0" err="1"/>
              <a:t>Caroli</a:t>
            </a:r>
            <a:r>
              <a:rPr lang="en-US" dirty="0"/>
              <a:t> syndrome, bile duct injury, liver trauma and acute liver failure. </a:t>
            </a:r>
          </a:p>
          <a:p>
            <a:pPr lvl="1"/>
            <a:r>
              <a:rPr lang="en-US" dirty="0"/>
              <a:t>Systematically biased against women </a:t>
            </a:r>
          </a:p>
          <a:p>
            <a:pPr lvl="1"/>
            <a:r>
              <a:rPr lang="en-US" dirty="0"/>
              <a:t>No space for donor-recipient matching</a:t>
            </a:r>
          </a:p>
        </p:txBody>
      </p:sp>
    </p:spTree>
    <p:extLst>
      <p:ext uri="{BB962C8B-B14F-4D97-AF65-F5344CB8AC3E}">
        <p14:creationId xmlns:p14="http://schemas.microsoft.com/office/powerpoint/2010/main" val="337696597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{1382122F-FE66-394D-8D59-4EB529D37920}tf10001057</Template>
  <TotalTime>2275</TotalTime>
  <Words>989</Words>
  <Application>Microsoft Macintosh PowerPoint</Application>
  <PresentationFormat>Widescreen</PresentationFormat>
  <Paragraphs>100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Berlin</vt:lpstr>
      <vt:lpstr>Allocation systems in liver transplantation</vt:lpstr>
      <vt:lpstr>Introduction </vt:lpstr>
      <vt:lpstr>A brief history</vt:lpstr>
      <vt:lpstr>Principles of organ allocation</vt:lpstr>
      <vt:lpstr>Evolution of liver allocation</vt:lpstr>
      <vt:lpstr>PowerPoint Presentation</vt:lpstr>
      <vt:lpstr>PowerPoint Presentation</vt:lpstr>
      <vt:lpstr>Final Rule (1999)</vt:lpstr>
      <vt:lpstr>The MELD era (February 2002) </vt:lpstr>
      <vt:lpstr>MELD-Na or UKELD</vt:lpstr>
      <vt:lpstr>MELD exceptions</vt:lpstr>
      <vt:lpstr>UK status prior to 2018</vt:lpstr>
      <vt:lpstr>UK status after 2018 Transplant Benefit Score </vt:lpstr>
      <vt:lpstr>European calculators</vt:lpstr>
      <vt:lpstr>What is the future of liver allocation? </vt:lpstr>
      <vt:lpstr>مشکلات ما که باید هر چه زودتر حل شوند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Allocation systems in liver transplantation</dc:title>
  <dc:creator>Microsoft Office User</dc:creator>
  <cp:lastModifiedBy>Microsoft Office User</cp:lastModifiedBy>
  <cp:revision>40</cp:revision>
  <dcterms:created xsi:type="dcterms:W3CDTF">2021-01-03T19:41:22Z</dcterms:created>
  <dcterms:modified xsi:type="dcterms:W3CDTF">2021-01-07T19:45:15Z</dcterms:modified>
</cp:coreProperties>
</file>